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7" r:id="rId2"/>
  </p:sldMasterIdLst>
  <p:notesMasterIdLst>
    <p:notesMasterId r:id="rId16"/>
  </p:notesMasterIdLst>
  <p:sldIdLst>
    <p:sldId id="322" r:id="rId3"/>
    <p:sldId id="320" r:id="rId4"/>
    <p:sldId id="348" r:id="rId5"/>
    <p:sldId id="354" r:id="rId6"/>
    <p:sldId id="326" r:id="rId7"/>
    <p:sldId id="355" r:id="rId8"/>
    <p:sldId id="356" r:id="rId9"/>
    <p:sldId id="325" r:id="rId10"/>
    <p:sldId id="327" r:id="rId11"/>
    <p:sldId id="328" r:id="rId12"/>
    <p:sldId id="357" r:id="rId13"/>
    <p:sldId id="358" r:id="rId14"/>
    <p:sldId id="330" r:id="rId15"/>
  </p:sldIdLst>
  <p:sldSz cx="6858000" cy="5143500"/>
  <p:notesSz cx="6858000" cy="9144000"/>
  <p:embeddedFontLs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Kalam" panose="020B0604020202020204" charset="0"/>
      <p:regular r:id="rId21"/>
      <p:bold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B98"/>
    <a:srgbClr val="F3F1CA"/>
    <a:srgbClr val="B7D574"/>
    <a:srgbClr val="BCF246"/>
    <a:srgbClr val="FBE74D"/>
    <a:srgbClr val="3C9FD4"/>
    <a:srgbClr val="3085B6"/>
    <a:srgbClr val="2F83B4"/>
    <a:srgbClr val="EB54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100" d="100"/>
          <a:sy n="100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7694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748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6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276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15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95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430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98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1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2" y="103693"/>
            <a:ext cx="6734909" cy="494907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0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32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1BD50-8395-0245-890E-E6724D376FDC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86519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4.wdp"/><Relationship Id="rId3" Type="http://schemas.openxmlformats.org/officeDocument/2006/relationships/audio" Target="../media/audio1.wav"/><Relationship Id="rId7" Type="http://schemas.microsoft.com/office/2007/relationships/hdphoto" Target="../media/hdphoto11.wdp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png"/><Relationship Id="rId11" Type="http://schemas.microsoft.com/office/2007/relationships/hdphoto" Target="../media/hdphoto13.wdp"/><Relationship Id="rId5" Type="http://schemas.openxmlformats.org/officeDocument/2006/relationships/audio" Target="../media/audio3.wav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6.jpe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435762" y="637896"/>
            <a:ext cx="6119826" cy="211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Hai câu thơ “Sao trời trôi qua/ Diều thành trăng vàng” tả cánh diều vào lúc nào?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a. Vào buổi sáng		      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b. Vào buổi chiều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c. Vào ban đêm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C170D4-876E-944E-89A6-8FEA3C3282BF}"/>
              </a:ext>
            </a:extLst>
          </p:cNvPr>
          <p:cNvSpPr txBox="1"/>
          <p:nvPr/>
        </p:nvSpPr>
        <p:spPr>
          <a:xfrm>
            <a:off x="435760" y="2947583"/>
            <a:ext cx="6546063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Khổ thơ cuối bài muốn nói điều gì?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a. Cánh diều làm thôn quê đông vui hơn.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b. Cánh diều làm thôn quê giàu có hơn.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c. Cánh diều làm cảnh thôn quê tươi đẹp hơn.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55310F-2613-BB4A-90B0-74EF5FEC6249}"/>
              </a:ext>
            </a:extLst>
          </p:cNvPr>
          <p:cNvSpPr/>
          <p:nvPr/>
        </p:nvSpPr>
        <p:spPr>
          <a:xfrm>
            <a:off x="767956" y="239583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870A53-4C5F-F54B-A60A-546728FE1C5C}"/>
              </a:ext>
            </a:extLst>
          </p:cNvPr>
          <p:cNvSpPr/>
          <p:nvPr/>
        </p:nvSpPr>
        <p:spPr>
          <a:xfrm>
            <a:off x="760097" y="431105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32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y whispered colors — the sun came out today">
            <a:extLst>
              <a:ext uri="{FF2B5EF4-FFF2-40B4-BE49-F238E27FC236}">
                <a16:creationId xmlns:a16="http://schemas.microsoft.com/office/drawing/2014/main" id="{D27540BF-8641-5D48-B458-A0411B24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6" y="245096"/>
            <a:ext cx="6523348" cy="4656841"/>
          </a:xfrm>
          <a:prstGeom prst="roundRect">
            <a:avLst>
              <a:gd name="adj" fmla="val 2314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293CAC-D4BF-EF4A-BA15-59916BF2519A}"/>
              </a:ext>
            </a:extLst>
          </p:cNvPr>
          <p:cNvSpPr txBox="1"/>
          <p:nvPr/>
        </p:nvSpPr>
        <p:spPr>
          <a:xfrm>
            <a:off x="435762" y="637896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Em thích khổ thơ nào nhất? Vì sao?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01E132-07FF-0147-A5E0-5A0B0AF0AF58}"/>
              </a:ext>
            </a:extLst>
          </p:cNvPr>
          <p:cNvSpPr/>
          <p:nvPr/>
        </p:nvSpPr>
        <p:spPr>
          <a:xfrm>
            <a:off x="771820" y="1090905"/>
            <a:ext cx="6449112" cy="169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latin typeface="UTM Avo" panose="02040603050506020204" pitchFamily="18" charset="0"/>
              </a:rPr>
              <a:t>Nội dung khổ thơ thế nào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latin typeface="UTM Avo" panose="02040603050506020204" pitchFamily="18" charset="0"/>
              </a:rPr>
              <a:t>Có hình ảnh nào đẹp? 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latin typeface="UTM Avo" panose="02040603050506020204" pitchFamily="18" charset="0"/>
              </a:rPr>
              <a:t>Có từ ngữ nào hay?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vi-VN" sz="1800" dirty="0">
                <a:latin typeface="UTM Avo" panose="02040603050506020204" pitchFamily="18" charset="0"/>
              </a:rPr>
              <a:t>Em cảm thấy thế nào khi đọc khổ thơ đó? </a:t>
            </a:r>
            <a:endParaRPr lang="en-VN" dirty="0">
              <a:latin typeface="UTM Avo" panose="02040603050506020204" pitchFamily="18" charset="0"/>
            </a:endParaRPr>
          </a:p>
        </p:txBody>
      </p:sp>
      <p:pic>
        <p:nvPicPr>
          <p:cNvPr id="10242" name="Picture 2" descr="Download Graphic Patterns - Kite Line - Free Transparent PNG Clipart Images  Download">
            <a:extLst>
              <a:ext uri="{FF2B5EF4-FFF2-40B4-BE49-F238E27FC236}">
                <a16:creationId xmlns:a16="http://schemas.microsoft.com/office/drawing/2014/main" id="{8FD7B205-2D1F-804C-8690-07A412E2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8" b="94204" l="6429" r="96071">
                        <a14:foregroundMark x1="36190" y1="6574" x2="44524" y2="7180"/>
                        <a14:foregroundMark x1="6429" y1="30017" x2="7143" y2="33131"/>
                        <a14:foregroundMark x1="84881" y1="93858" x2="95714" y2="88149"/>
                        <a14:foregroundMark x1="95714" y1="88149" x2="96190" y2="88149"/>
                        <a14:foregroundMark x1="90476" y1="91609" x2="90952" y2="94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287" flipH="1">
            <a:off x="3888444" y="2724688"/>
            <a:ext cx="1929563" cy="26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5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193554" y="176928"/>
            <a:ext cx="4152203" cy="555217"/>
            <a:chOff x="635794" y="386605"/>
            <a:chExt cx="415220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356989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Học thuộc khổ thơ em thích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73" b="89773" l="1031" r="92784">
                          <a14:foregroundMark x1="1031" y1="43182" x2="79381" y2="62500"/>
                          <a14:foregroundMark x1="79381" y1="62500" x2="80412" y2="56818"/>
                          <a14:foregroundMark x1="80412" y1="54545" x2="92784" y2="54545"/>
                          <a14:foregroundMark x1="25773" y1="37500" x2="60825" y2="15909"/>
                          <a14:foregroundMark x1="60825" y1="14773" x2="19588" y2="47727"/>
                          <a14:foregroundMark x1="19588" y1="46591" x2="43299" y2="2273"/>
                          <a14:foregroundMark x1="43299" y1="82955" x2="40206" y2="8636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49066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 diều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75" y="1344306"/>
            <a:ext cx="2421023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Sáo nó thổi vang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 trời trôi qua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thành trăng vàng.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2552881" y="1351193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nó trong ngần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hay chiếc thuyền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4897288" y="1338935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nó chơi vơi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là hạt cau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946624" y="3179199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Trời như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Xong mùa gặt hái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em - lưỡi liềm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3670663" y="3179199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Nhạc trời réo vang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diều xanh lúa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4850597" y="4582800"/>
            <a:ext cx="1874231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(Trần Đăng Khoa)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2924011" y="888483"/>
            <a:ext cx="790601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(Trích)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16AA26-6CFB-5A4E-BD32-1B16FF7051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" y="1148189"/>
            <a:ext cx="30477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4D0029-C61E-AF4D-A19A-D0E16816A3D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81" y="1215884"/>
            <a:ext cx="288000" cy="28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99A3C3F-D7AA-8B4B-873B-CB493BEE0672}"/>
              </a:ext>
            </a:extLst>
          </p:cNvPr>
          <p:cNvGrpSpPr/>
          <p:nvPr/>
        </p:nvGrpSpPr>
        <p:grpSpPr>
          <a:xfrm>
            <a:off x="681463" y="3007485"/>
            <a:ext cx="313120" cy="584775"/>
            <a:chOff x="3423096" y="2855682"/>
            <a:chExt cx="344433" cy="6432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BA2FAB-4A62-6E49-98F1-3BCED82417E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41CD3C-B174-9241-9DFE-C660E28A025A}"/>
                </a:ext>
              </a:extLst>
            </p:cNvPr>
            <p:cNvSpPr/>
            <p:nvPr/>
          </p:nvSpPr>
          <p:spPr>
            <a:xfrm rot="21163024">
              <a:off x="3423096" y="2855682"/>
              <a:ext cx="289686" cy="643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4080194-8843-8D43-8FA7-896A5F1BDE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28" y="1251831"/>
            <a:ext cx="288000" cy="28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8BCCF34-D98C-F045-838A-7614C0ACD494}"/>
              </a:ext>
            </a:extLst>
          </p:cNvPr>
          <p:cNvGrpSpPr/>
          <p:nvPr/>
        </p:nvGrpSpPr>
        <p:grpSpPr>
          <a:xfrm>
            <a:off x="3429039" y="2983972"/>
            <a:ext cx="313126" cy="584775"/>
            <a:chOff x="3423094" y="2845312"/>
            <a:chExt cx="344435" cy="64325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6E59E22-2E23-EA48-8B40-C8CEC7FE6119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60E1EC-B5F7-C04C-B205-B19F7C30B1C3}"/>
                </a:ext>
              </a:extLst>
            </p:cNvPr>
            <p:cNvSpPr/>
            <p:nvPr/>
          </p:nvSpPr>
          <p:spPr>
            <a:xfrm rot="21163024">
              <a:off x="3423094" y="2845312"/>
              <a:ext cx="289687" cy="643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86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9087" y="3094707"/>
            <a:ext cx="6119826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vi-VN" sz="1600" dirty="0">
                <a:latin typeface="UTM Avo" panose="02040603050506020204" pitchFamily="18" charset="0"/>
              </a:rPr>
              <a:t>Dựa theo khổ thơ thứ tư, nói một câu tả cánh diều.</a:t>
            </a:r>
            <a:endParaRPr lang="vi-VN" sz="400" dirty="0">
              <a:latin typeface="UTM Avo" panose="020406030505060202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vi-VN" sz="1600" dirty="0">
                <a:latin typeface="UTM Avo" panose="02040603050506020204" pitchFamily="18" charset="0"/>
              </a:rPr>
              <a:t>Cánh diều giống sự vật nào? Ở đâu? Khi nào?</a:t>
            </a:r>
          </a:p>
          <a:p>
            <a:pPr marL="285750" lvl="0" indent="-285750" algn="just">
              <a:lnSpc>
                <a:spcPct val="150000"/>
              </a:lnSpc>
              <a:buFontTx/>
              <a:buChar char="-"/>
            </a:pPr>
            <a:r>
              <a:rPr lang="vi-VN" sz="1600" dirty="0">
                <a:latin typeface="UTM Avo" panose="02040603050506020204" pitchFamily="18" charset="0"/>
              </a:rPr>
              <a:t>Cánh diều có điểm gì giống sự vật đó?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1615174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600" dirty="0">
                <a:latin typeface="UTM Avo" panose="02040603050506020204" pitchFamily="18" charset="0"/>
              </a:rPr>
              <a:t> Từ ngữ nào được dùng để nói về âm thanh sáo diều?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00BE8-37E7-464C-9E38-7AD2A3E286EA}"/>
              </a:ext>
            </a:extLst>
          </p:cNvPr>
          <p:cNvSpPr txBox="1"/>
          <p:nvPr/>
        </p:nvSpPr>
        <p:spPr>
          <a:xfrm>
            <a:off x="707597" y="4303028"/>
            <a:ext cx="578131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VD: Cánh diều cong cong như chiếc lưỡi liềm.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2F1B16-0A3F-9040-B86E-2077D48F5368}"/>
              </a:ext>
            </a:extLst>
          </p:cNvPr>
          <p:cNvSpPr/>
          <p:nvPr/>
        </p:nvSpPr>
        <p:spPr>
          <a:xfrm rot="288941">
            <a:off x="794569" y="2447477"/>
            <a:ext cx="1542972" cy="464893"/>
          </a:xfrm>
          <a:prstGeom prst="roundRect">
            <a:avLst>
              <a:gd name="adj" fmla="val 33724"/>
            </a:avLst>
          </a:prstGeom>
          <a:solidFill>
            <a:srgbClr val="D5EB98"/>
          </a:solidFill>
          <a:ln>
            <a:solidFill>
              <a:srgbClr val="F3F1C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no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gió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9758AA-43DC-2646-8B21-A208CBD3D994}"/>
              </a:ext>
            </a:extLst>
          </p:cNvPr>
          <p:cNvSpPr/>
          <p:nvPr/>
        </p:nvSpPr>
        <p:spPr>
          <a:xfrm rot="21311040">
            <a:off x="2742020" y="2443391"/>
            <a:ext cx="1601113" cy="446740"/>
          </a:xfrm>
          <a:prstGeom prst="roundRect">
            <a:avLst>
              <a:gd name="adj" fmla="val 2073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ngần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BE90AA8-A35D-164A-AB3D-0805582A8B18}"/>
              </a:ext>
            </a:extLst>
          </p:cNvPr>
          <p:cNvSpPr/>
          <p:nvPr/>
        </p:nvSpPr>
        <p:spPr>
          <a:xfrm rot="347092">
            <a:off x="4795847" y="2401264"/>
            <a:ext cx="1496291" cy="446740"/>
          </a:xfrm>
          <a:prstGeom prst="roundRect">
            <a:avLst>
              <a:gd name="adj" fmla="val 26156"/>
            </a:avLst>
          </a:prstGeom>
          <a:solidFill>
            <a:schemeClr val="bg1">
              <a:lumMod val="9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uốn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cong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4" name="Picture 2" descr="Music note icon cartoon style Royalty Free Vector Image">
            <a:extLst>
              <a:ext uri="{FF2B5EF4-FFF2-40B4-BE49-F238E27FC236}">
                <a16:creationId xmlns:a16="http://schemas.microsoft.com/office/drawing/2014/main" id="{392C79C2-0060-354C-883F-4B273EDBC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1019" l="1770" r="99779">
                        <a14:foregroundMark x1="7965" y1="80648" x2="15819" y2="88333"/>
                        <a14:foregroundMark x1="15819" y1="88333" x2="17699" y2="87593"/>
                        <a14:foregroundMark x1="6084" y1="87222" x2="4093" y2="78796"/>
                        <a14:foregroundMark x1="4093" y1="78611" x2="4867" y2="88981"/>
                        <a14:foregroundMark x1="4867" y1="88981" x2="11947" y2="91111"/>
                        <a14:foregroundMark x1="94248" y1="2778" x2="73230" y2="11759"/>
                        <a14:foregroundMark x1="98673" y1="4537" x2="99779" y2="47870"/>
                        <a14:foregroundMark x1="7412" y1="77963" x2="1881" y2="80648"/>
                        <a14:foregroundMark x1="13274" y1="77778" x2="1770" y2="79352"/>
                        <a14:foregroundMark x1="70133" y1="63148" x2="62721" y2="68519"/>
                        <a14:foregroundMark x1="62721" y1="67222" x2="71903" y2="6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230"/>
          <a:stretch/>
        </p:blipFill>
        <p:spPr bwMode="auto">
          <a:xfrm rot="153072">
            <a:off x="4555465" y="2065963"/>
            <a:ext cx="479325" cy="6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Music Notes Of Musical Notes">
            <a:extLst>
              <a:ext uri="{FF2B5EF4-FFF2-40B4-BE49-F238E27FC236}">
                <a16:creationId xmlns:a16="http://schemas.microsoft.com/office/drawing/2014/main" id="{7ADB2FCA-17A8-CA43-8845-DF8DD680A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06" b="96875" l="3711" r="98242">
                        <a14:foregroundMark x1="9180" y1="92383" x2="9180" y2="92383"/>
                        <a14:foregroundMark x1="9180" y1="92383" x2="3711" y2="92578"/>
                        <a14:foregroundMark x1="8008" y1="97070" x2="8008" y2="97070"/>
                        <a14:foregroundMark x1="47852" y1="74414" x2="58789" y2="74609"/>
                        <a14:foregroundMark x1="58789" y1="74609" x2="62109" y2="74023"/>
                        <a14:foregroundMark x1="96875" y1="7227" x2="96875" y2="7227"/>
                        <a14:foregroundMark x1="98242" y1="3906" x2="98242" y2="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57" b="1947"/>
          <a:stretch/>
        </p:blipFill>
        <p:spPr bwMode="auto">
          <a:xfrm>
            <a:off x="2581919" y="1885188"/>
            <a:ext cx="479325" cy="92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1A3D88-EF22-1043-B6BD-E682B01E62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08" b="91289" l="5060" r="93750">
                        <a14:foregroundMark x1="5357" y1="80836" x2="22024" y2="71777"/>
                        <a14:foregroundMark x1="16369" y1="68293" x2="12798" y2="68641"/>
                        <a14:foregroundMark x1="91071" y1="26481" x2="91071" y2="26481"/>
                        <a14:foregroundMark x1="93750" y1="19861" x2="93750" y2="19861"/>
                        <a14:foregroundMark x1="60714" y1="68641" x2="58036" y2="72822"/>
                        <a14:foregroundMark x1="60119" y1="91289" x2="60119" y2="91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395" y="2035156"/>
            <a:ext cx="858376" cy="73319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3FED9C1-604E-C643-B738-4A604CF3AF92}"/>
              </a:ext>
            </a:extLst>
          </p:cNvPr>
          <p:cNvGrpSpPr/>
          <p:nvPr/>
        </p:nvGrpSpPr>
        <p:grpSpPr>
          <a:xfrm>
            <a:off x="381343" y="333500"/>
            <a:ext cx="1276185" cy="1299332"/>
            <a:chOff x="3560618" y="1823862"/>
            <a:chExt cx="3056492" cy="311193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CB85568-66E9-5A4E-8267-95F3869E9A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560618" y="1823862"/>
              <a:ext cx="3056492" cy="3111931"/>
            </a:xfrm>
            <a:prstGeom prst="ellipse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2AB814-13CE-B74C-B23D-F6815329FED9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2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10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build="p"/>
      <p:bldP spid="7" grpId="0" uiExpand="1" build="p"/>
      <p:bldP spid="11" grpId="0"/>
      <p:bldP spid="19" grpId="0" animBg="1"/>
      <p:bldP spid="1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2673" y="617893"/>
            <a:ext cx="1632609" cy="608779"/>
            <a:chOff x="350381" y="617893"/>
            <a:chExt cx="1632609" cy="6087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0381" y="641897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75564" y="1381707"/>
            <a:ext cx="5572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Các bạn trong tranh đang chơi trò chơi gì?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2040905" y="402380"/>
            <a:ext cx="3724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THẢ DIỀU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C64E51-03FB-B24B-9C1F-7AB95B5E32C8}"/>
              </a:ext>
            </a:extLst>
          </p:cNvPr>
          <p:cNvGrpSpPr/>
          <p:nvPr/>
        </p:nvGrpSpPr>
        <p:grpSpPr>
          <a:xfrm>
            <a:off x="322673" y="1823862"/>
            <a:ext cx="6294437" cy="3111931"/>
            <a:chOff x="322673" y="1823862"/>
            <a:chExt cx="6294437" cy="31119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D25F84-4932-B540-85A7-5290A9CFC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12000" contrast="21000"/>
                      </a14:imgEffect>
                    </a14:imgLayer>
                  </a14:imgProps>
                </a:ext>
              </a:extLst>
            </a:blip>
            <a:srcRect l="4577" t="3824" r="5043"/>
            <a:stretch/>
          </p:blipFill>
          <p:spPr>
            <a:xfrm>
              <a:off x="322673" y="1823862"/>
              <a:ext cx="6294437" cy="3111931"/>
            </a:xfrm>
            <a:prstGeom prst="roundRect">
              <a:avLst>
                <a:gd name="adj" fmla="val 27725"/>
              </a:avLst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925016C-BE47-9A4B-94C3-6764EE316C5C}"/>
                </a:ext>
              </a:extLst>
            </p:cNvPr>
            <p:cNvSpPr/>
            <p:nvPr/>
          </p:nvSpPr>
          <p:spPr>
            <a:xfrm>
              <a:off x="322673" y="1823862"/>
              <a:ext cx="4475469" cy="9881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91A355-653A-3744-9AB9-4033D6BC7F14}"/>
              </a:ext>
            </a:extLst>
          </p:cNvPr>
          <p:cNvSpPr txBox="1"/>
          <p:nvPr/>
        </p:nvSpPr>
        <p:spPr>
          <a:xfrm>
            <a:off x="1375564" y="1388188"/>
            <a:ext cx="557241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Em biết gì về trò chơi này?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42467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Thả diều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75" y="1334879"/>
            <a:ext cx="2421023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Cánh diều no gió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Sáo nó thổi vang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Sao trời trôi qua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Diều thành trăng vàng.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" y="1148189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81" y="1215884"/>
            <a:ext cx="288000" cy="28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2552881" y="1351193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Cánh diều no gió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Tiếng nó trong ngần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Diều hay chiếc thuyền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4887861" y="1338935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Cánh diều no gió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Tiếng nó chơi vơi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Diều là hạt cau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Phơi trên nong trời.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946624" y="3179199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Trời như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Xong mùa gặt hái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Diều em - lưỡi liềm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3670663" y="3179199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Cánh diều no gió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Nhạc trời réo vang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Tiếng diều xanh lúa</a:t>
            </a:r>
          </a:p>
          <a:p>
            <a:pPr marL="4445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Uốn cong tre làng.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4850597" y="4582800"/>
            <a:ext cx="1874231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(Trần Đăng Khoa)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0AD77AB-937F-C14A-A000-8F36DC23F2CB}"/>
              </a:ext>
            </a:extLst>
          </p:cNvPr>
          <p:cNvGrpSpPr/>
          <p:nvPr/>
        </p:nvGrpSpPr>
        <p:grpSpPr>
          <a:xfrm>
            <a:off x="681463" y="3007485"/>
            <a:ext cx="313120" cy="584775"/>
            <a:chOff x="3423096" y="2855682"/>
            <a:chExt cx="344433" cy="64325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94EAE8-5160-C04D-9916-1E46ECBCB575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1DD05F-53F1-7044-87A3-08799544343E}"/>
                </a:ext>
              </a:extLst>
            </p:cNvPr>
            <p:cNvSpPr/>
            <p:nvPr/>
          </p:nvSpPr>
          <p:spPr>
            <a:xfrm rot="21163024">
              <a:off x="3423096" y="2855682"/>
              <a:ext cx="289686" cy="643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28" y="1251831"/>
            <a:ext cx="288000" cy="28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262D25B-DA6B-3F4F-B808-F9D8DC505A4F}"/>
              </a:ext>
            </a:extLst>
          </p:cNvPr>
          <p:cNvGrpSpPr/>
          <p:nvPr/>
        </p:nvGrpSpPr>
        <p:grpSpPr>
          <a:xfrm>
            <a:off x="3429039" y="2983972"/>
            <a:ext cx="313126" cy="584775"/>
            <a:chOff x="3423094" y="2845312"/>
            <a:chExt cx="344435" cy="6432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E4A9397-8204-AD4A-AB34-35D5C3E0A506}"/>
                </a:ext>
              </a:extLst>
            </p:cNvPr>
            <p:cNvSpPr/>
            <p:nvPr/>
          </p:nvSpPr>
          <p:spPr>
            <a:xfrm rot="21163024">
              <a:off x="3423094" y="2845312"/>
              <a:ext cx="289687" cy="643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5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2924011" y="822495"/>
            <a:ext cx="790601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lvl="0"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(Trích)</a:t>
            </a:r>
          </a:p>
        </p:txBody>
      </p:sp>
    </p:spTree>
    <p:extLst>
      <p:ext uri="{BB962C8B-B14F-4D97-AF65-F5344CB8AC3E}">
        <p14:creationId xmlns:p14="http://schemas.microsoft.com/office/powerpoint/2010/main" val="29340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193554" y="17692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73" b="89773" l="1031" r="92784">
                          <a14:foregroundMark x1="1031" y1="43182" x2="79381" y2="62500"/>
                          <a14:foregroundMark x1="79381" y1="62500" x2="80412" y2="56818"/>
                          <a14:foregroundMark x1="80412" y1="54545" x2="92784" y2="54545"/>
                          <a14:foregroundMark x1="25773" y1="37500" x2="60825" y2="15909"/>
                          <a14:foregroundMark x1="60825" y1="14773" x2="19588" y2="47727"/>
                          <a14:foregroundMark x1="19588" y1="46591" x2="43299" y2="2273"/>
                          <a14:foregroundMark x1="43299" y1="82955" x2="40206" y2="86364"/>
                        </a14:backgroundRemoval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42467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Thả diều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72375" y="1334879"/>
            <a:ext cx="2421023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</a:t>
            </a: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Sáo nó thổi vang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 trời trôi qua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thành trăng vàng.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66960-C515-1A4E-A05C-85FF5AE876E2}"/>
              </a:ext>
            </a:extLst>
          </p:cNvPr>
          <p:cNvSpPr txBox="1"/>
          <p:nvPr/>
        </p:nvSpPr>
        <p:spPr>
          <a:xfrm>
            <a:off x="2552881" y="1351193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nó </a:t>
            </a: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trong ngần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hay chiếc thuyền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Trôi trên sông Ngân.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CE178-722D-1142-9A4F-E52B99EC2B8A}"/>
              </a:ext>
            </a:extLst>
          </p:cNvPr>
          <p:cNvSpPr txBox="1"/>
          <p:nvPr/>
        </p:nvSpPr>
        <p:spPr>
          <a:xfrm>
            <a:off x="4897288" y="1338935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nó chơi vơi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là hạt cau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Phơi trên </a:t>
            </a: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nong trời</a:t>
            </a: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3E980-FBE9-8C45-902A-782C31DC3654}"/>
              </a:ext>
            </a:extLst>
          </p:cNvPr>
          <p:cNvSpPr txBox="1"/>
          <p:nvPr/>
        </p:nvSpPr>
        <p:spPr>
          <a:xfrm>
            <a:off x="946624" y="3179199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Trời như cánh đồng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Xong mùa gặt hái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Diều em - </a:t>
            </a: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lưỡi liềm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Ai quên bỏ lại.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7B90E-49BC-AC4E-9DCD-F29C315B1140}"/>
              </a:ext>
            </a:extLst>
          </p:cNvPr>
          <p:cNvSpPr txBox="1"/>
          <p:nvPr/>
        </p:nvSpPr>
        <p:spPr>
          <a:xfrm>
            <a:off x="3670663" y="3179199"/>
            <a:ext cx="2372688" cy="1428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Cánh diều no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Nhạc trời réo vang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diều xanh lúa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Uốn cong </a:t>
            </a: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làng</a:t>
            </a: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B16AF7-2790-4946-8931-2761A6AC2E48}"/>
              </a:ext>
            </a:extLst>
          </p:cNvPr>
          <p:cNvSpPr/>
          <p:nvPr/>
        </p:nvSpPr>
        <p:spPr>
          <a:xfrm>
            <a:off x="4850597" y="4582800"/>
            <a:ext cx="1874231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(Trần Đăng Khoa)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16D4F5-BBDE-424D-B4E0-7F92148AB33F}"/>
              </a:ext>
            </a:extLst>
          </p:cNvPr>
          <p:cNvSpPr/>
          <p:nvPr/>
        </p:nvSpPr>
        <p:spPr>
          <a:xfrm>
            <a:off x="2924011" y="822495"/>
            <a:ext cx="790601" cy="389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(Trích)</a:t>
            </a:r>
          </a:p>
        </p:txBody>
      </p:sp>
    </p:spTree>
    <p:extLst>
      <p:ext uri="{BB962C8B-B14F-4D97-AF65-F5344CB8AC3E}">
        <p14:creationId xmlns:p14="http://schemas.microsoft.com/office/powerpoint/2010/main" val="200698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4938" y="83747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Từ ngữ</a:t>
            </a:r>
            <a:endParaRPr lang="en-US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4" y="140691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sông Ngân ( dải Ngân Hà )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12897" y="15443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3867295" y="1396539"/>
            <a:ext cx="2589692" cy="45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dải trắng bạc, vắt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5D2971-2D53-5044-BF9F-77A04FDC6546}"/>
              </a:ext>
            </a:extLst>
          </p:cNvPr>
          <p:cNvSpPr/>
          <p:nvPr/>
        </p:nvSpPr>
        <p:spPr>
          <a:xfrm>
            <a:off x="784521" y="1820144"/>
            <a:ext cx="5613255" cy="86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ngang bầu trời, được tạo nên từ nhiều ngôi sao, trông giống như một con sông.</a:t>
            </a:r>
          </a:p>
        </p:txBody>
      </p:sp>
      <p:pic>
        <p:nvPicPr>
          <p:cNvPr id="4098" name="Picture 2" descr="Dải Ngân Hà của chúng ta có gì đặc biệt? - Doanh Nghiệp Việt Nam">
            <a:extLst>
              <a:ext uri="{FF2B5EF4-FFF2-40B4-BE49-F238E27FC236}">
                <a16:creationId xmlns:a16="http://schemas.microsoft.com/office/drawing/2014/main" id="{A0D8775B-C293-4344-9ABA-184AF405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1" y="2731746"/>
            <a:ext cx="6234904" cy="2195474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  <p:bldP spid="7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08AE7-C9C5-8644-89B2-50F08CDAAFB2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626E7-5C31-2B4E-9A81-FE7B38B44127}"/>
              </a:ext>
            </a:extLst>
          </p:cNvPr>
          <p:cNvSpPr txBox="1"/>
          <p:nvPr/>
        </p:nvSpPr>
        <p:spPr>
          <a:xfrm>
            <a:off x="764938" y="83747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Từ ngữ</a:t>
            </a:r>
            <a:endParaRPr lang="en-US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E4D69-BB1B-8240-B303-999DAE66FF03}"/>
              </a:ext>
            </a:extLst>
          </p:cNvPr>
          <p:cNvSpPr/>
          <p:nvPr/>
        </p:nvSpPr>
        <p:spPr>
          <a:xfrm>
            <a:off x="460224" y="140691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nong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7C997-CF4C-3E48-BF87-F6D703346CB8}"/>
              </a:ext>
            </a:extLst>
          </p:cNvPr>
          <p:cNvSpPr/>
          <p:nvPr/>
        </p:nvSpPr>
        <p:spPr>
          <a:xfrm>
            <a:off x="512897" y="15443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1406690" y="1406915"/>
            <a:ext cx="5613255" cy="448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: vật dụng làm từ tre nứa, có hình tròn, dùng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731A89-B598-4F4B-B7DD-1F570E40ED08}"/>
              </a:ext>
            </a:extLst>
          </p:cNvPr>
          <p:cNvSpPr/>
          <p:nvPr/>
        </p:nvSpPr>
        <p:spPr>
          <a:xfrm>
            <a:off x="746813" y="1883913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để phơi thóc lúa.</a:t>
            </a:r>
            <a:endParaRPr lang="en-VN" dirty="0"/>
          </a:p>
        </p:txBody>
      </p:sp>
      <p:pic>
        <p:nvPicPr>
          <p:cNvPr id="5124" name="Picture 4" descr="Cái nong - Báo Gia Lai điện tử - Tin nhanh - Chính xác">
            <a:extLst>
              <a:ext uri="{FF2B5EF4-FFF2-40B4-BE49-F238E27FC236}">
                <a16:creationId xmlns:a16="http://schemas.microsoft.com/office/drawing/2014/main" id="{0CF05587-897F-A941-A4B3-355F5FA9B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2253245"/>
            <a:ext cx="3947147" cy="26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9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F08AE7-C9C5-8644-89B2-50F08CDAAFB2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ED3BB3-5366-334B-9E75-3277F51C9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2626E7-5C31-2B4E-9A81-FE7B38B44127}"/>
              </a:ext>
            </a:extLst>
          </p:cNvPr>
          <p:cNvSpPr txBox="1"/>
          <p:nvPr/>
        </p:nvSpPr>
        <p:spPr>
          <a:xfrm>
            <a:off x="764938" y="780908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 w="0"/>
                <a:solidFill>
                  <a:srgbClr val="FFAB40">
                    <a:lumMod val="75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Từ ngữ</a:t>
            </a:r>
            <a:endParaRPr kumimoji="0" lang="en-US" sz="2000" b="1" i="0" u="none" strike="noStrike" kern="0" cap="none" spc="0" normalizeH="0" baseline="0" noProof="0" dirty="0">
              <a:ln w="0"/>
              <a:solidFill>
                <a:srgbClr val="FFAB40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E4D69-BB1B-8240-B303-999DAE66FF03}"/>
              </a:ext>
            </a:extLst>
          </p:cNvPr>
          <p:cNvSpPr/>
          <p:nvPr/>
        </p:nvSpPr>
        <p:spPr>
          <a:xfrm>
            <a:off x="818443" y="140691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hạt cau: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C97C997-CF4C-3E48-BF87-F6D703346CB8}"/>
              </a:ext>
            </a:extLst>
          </p:cNvPr>
          <p:cNvSpPr/>
          <p:nvPr/>
        </p:nvSpPr>
        <p:spPr>
          <a:xfrm>
            <a:off x="871116" y="15443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A5652B-C773-F94B-B193-0F8B31CBA13A}"/>
              </a:ext>
            </a:extLst>
          </p:cNvPr>
          <p:cNvSpPr/>
          <p:nvPr/>
        </p:nvSpPr>
        <p:spPr>
          <a:xfrm>
            <a:off x="1105032" y="1778259"/>
            <a:ext cx="1751290" cy="86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phần hạt của quả cau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808B3D-05C5-0040-8BBF-64EA4992C8A0}"/>
              </a:ext>
            </a:extLst>
          </p:cNvPr>
          <p:cNvSpPr/>
          <p:nvPr/>
        </p:nvSpPr>
        <p:spPr>
          <a:xfrm>
            <a:off x="3025220" y="334920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    lưỡi liềm: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85647B-F304-F748-AFD4-E012948F2799}"/>
              </a:ext>
            </a:extLst>
          </p:cNvPr>
          <p:cNvSpPr/>
          <p:nvPr/>
        </p:nvSpPr>
        <p:spPr>
          <a:xfrm>
            <a:off x="3077893" y="348663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AE20E-7EE3-9740-8A16-213680E86CC7}"/>
              </a:ext>
            </a:extLst>
          </p:cNvPr>
          <p:cNvSpPr/>
          <p:nvPr/>
        </p:nvSpPr>
        <p:spPr>
          <a:xfrm>
            <a:off x="3311809" y="3720552"/>
            <a:ext cx="2363127" cy="864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vật dụng dùng để gặt</a:t>
            </a:r>
            <a:r>
              <a:rPr kumimoji="0" lang="vi-VN" sz="1800" b="0" i="0" u="none" strike="noStrike" kern="0" cap="none" spc="0" normalizeH="0" noProof="0" dirty="0">
                <a:ln>
                  <a:noFill/>
                </a:ln>
                <a:solidFill>
                  <a:srgbClr val="FC7D77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lúa.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7170" name="Picture 2" descr="Nhớ những mùa cau | Báo dân sinh">
            <a:extLst>
              <a:ext uri="{FF2B5EF4-FFF2-40B4-BE49-F238E27FC236}">
                <a16:creationId xmlns:a16="http://schemas.microsoft.com/office/drawing/2014/main" id="{0E8B3CAC-51C7-C44E-A438-3DA1925F5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7862" y="916949"/>
            <a:ext cx="1794706" cy="27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ềm – Wikipedia tiếng Việt">
            <a:extLst>
              <a:ext uri="{FF2B5EF4-FFF2-40B4-BE49-F238E27FC236}">
                <a16:creationId xmlns:a16="http://schemas.microsoft.com/office/drawing/2014/main" id="{3A130879-2A2B-6B43-8F4D-592F2F0A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41241" y1="16868" x2="41241" y2="16868"/>
                        <a14:backgroundMark x1="39820" y1="17045" x2="44460" y2="16868"/>
                        <a14:backgroundMark x1="44460" y1="16690" x2="44934" y2="17223"/>
                        <a14:backgroundMark x1="70597" y1="29332" x2="73532" y2="38494"/>
                        <a14:backgroundMark x1="58617" y1="61932" x2="62263" y2="85405"/>
                        <a14:backgroundMark x1="59612" y1="82848" x2="57386" y2="83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9" y="2743042"/>
            <a:ext cx="1733640" cy="231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ặt trăng lưỡi liềm">
            <a:extLst>
              <a:ext uri="{FF2B5EF4-FFF2-40B4-BE49-F238E27FC236}">
                <a16:creationId xmlns:a16="http://schemas.microsoft.com/office/drawing/2014/main" id="{E42A47E9-5DC2-304A-8D53-C61835FDC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8222" y1="44620" x2="48000" y2="56962"/>
                        <a14:backgroundMark x1="48000" y1="56962" x2="52889" y2="46203"/>
                        <a14:backgroundMark x1="52889" y1="46203" x2="52444" y2="43038"/>
                        <a14:backgroundMark x1="52444" y1="42722" x2="51556" y2="55696"/>
                        <a14:backgroundMark x1="51556" y1="55696" x2="40444" y2="66456"/>
                        <a14:backgroundMark x1="57111" y1="46203" x2="57333" y2="49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23" t="20423" r="32474" b="23648"/>
          <a:stretch/>
        </p:blipFill>
        <p:spPr bwMode="auto">
          <a:xfrm>
            <a:off x="1624894" y="3055715"/>
            <a:ext cx="1290002" cy="13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  <p:bldP spid="10" grpId="0"/>
      <p:bldP spid="11" grpId="0" animBg="1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3945" y="984121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1453177" y="1760862"/>
            <a:ext cx="6155531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Trời như cánh đồng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Xong mùa gặt hái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Diều em - lưỡi liềm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Ai quên bỏ lại.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086874" y="1856939"/>
            <a:ext cx="85825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1AD1B5-E6AF-DD49-92DB-94879744B5CC}"/>
              </a:ext>
            </a:extLst>
          </p:cNvPr>
          <p:cNvGrpSpPr/>
          <p:nvPr/>
        </p:nvGrpSpPr>
        <p:grpSpPr>
          <a:xfrm>
            <a:off x="3742012" y="3525147"/>
            <a:ext cx="155773" cy="428013"/>
            <a:chOff x="3894064" y="2362532"/>
            <a:chExt cx="155773" cy="35373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3945988" y="2362532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3894064" y="2362533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AE22F0-CF8C-794B-AA9F-AB3DAF3C5913}"/>
              </a:ext>
            </a:extLst>
          </p:cNvPr>
          <p:cNvCxnSpPr/>
          <p:nvPr/>
        </p:nvCxnSpPr>
        <p:spPr>
          <a:xfrm flipH="1">
            <a:off x="4303744" y="2447770"/>
            <a:ext cx="85825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F67C7A-0981-7745-A805-658476FDB45E}"/>
              </a:ext>
            </a:extLst>
          </p:cNvPr>
          <p:cNvCxnSpPr/>
          <p:nvPr/>
        </p:nvCxnSpPr>
        <p:spPr>
          <a:xfrm flipH="1">
            <a:off x="2834734" y="2958388"/>
            <a:ext cx="85825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5FA01E-5B03-D642-95D5-073D0BD94B98}"/>
              </a:ext>
            </a:extLst>
          </p:cNvPr>
          <p:cNvCxnSpPr/>
          <p:nvPr/>
        </p:nvCxnSpPr>
        <p:spPr>
          <a:xfrm flipH="1">
            <a:off x="2730113" y="3525147"/>
            <a:ext cx="85825" cy="4280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EAE13803-3220-7B4C-992F-808648687565}"/>
              </a:ext>
            </a:extLst>
          </p:cNvPr>
          <p:cNvSpPr/>
          <p:nvPr/>
        </p:nvSpPr>
        <p:spPr>
          <a:xfrm>
            <a:off x="5825766" y="1319751"/>
            <a:ext cx="1065228" cy="1253765"/>
          </a:xfrm>
          <a:custGeom>
            <a:avLst/>
            <a:gdLst>
              <a:gd name="connsiteX0" fmla="*/ 0 w 989814"/>
              <a:gd name="connsiteY0" fmla="*/ 0 h 1244338"/>
              <a:gd name="connsiteX1" fmla="*/ 94268 w 989814"/>
              <a:gd name="connsiteY1" fmla="*/ 273377 h 1244338"/>
              <a:gd name="connsiteX2" fmla="*/ 292231 w 989814"/>
              <a:gd name="connsiteY2" fmla="*/ 405352 h 1244338"/>
              <a:gd name="connsiteX3" fmla="*/ 527901 w 989814"/>
              <a:gd name="connsiteY3" fmla="*/ 452486 h 1244338"/>
              <a:gd name="connsiteX4" fmla="*/ 565608 w 989814"/>
              <a:gd name="connsiteY4" fmla="*/ 395926 h 1244338"/>
              <a:gd name="connsiteX5" fmla="*/ 509047 w 989814"/>
              <a:gd name="connsiteY5" fmla="*/ 282804 h 1244338"/>
              <a:gd name="connsiteX6" fmla="*/ 405352 w 989814"/>
              <a:gd name="connsiteY6" fmla="*/ 320511 h 1244338"/>
              <a:gd name="connsiteX7" fmla="*/ 377072 w 989814"/>
              <a:gd name="connsiteY7" fmla="*/ 386499 h 1244338"/>
              <a:gd name="connsiteX8" fmla="*/ 386499 w 989814"/>
              <a:gd name="connsiteY8" fmla="*/ 509047 h 1244338"/>
              <a:gd name="connsiteX9" fmla="*/ 678730 w 989814"/>
              <a:gd name="connsiteY9" fmla="*/ 688156 h 1244338"/>
              <a:gd name="connsiteX10" fmla="*/ 754144 w 989814"/>
              <a:gd name="connsiteY10" fmla="*/ 848412 h 1244338"/>
              <a:gd name="connsiteX11" fmla="*/ 810705 w 989814"/>
              <a:gd name="connsiteY11" fmla="*/ 970961 h 1244338"/>
              <a:gd name="connsiteX12" fmla="*/ 895546 w 989814"/>
              <a:gd name="connsiteY12" fmla="*/ 1121789 h 1244338"/>
              <a:gd name="connsiteX13" fmla="*/ 989814 w 989814"/>
              <a:gd name="connsiteY13" fmla="*/ 1244338 h 1244338"/>
              <a:gd name="connsiteX0" fmla="*/ 0 w 989814"/>
              <a:gd name="connsiteY0" fmla="*/ 0 h 1244338"/>
              <a:gd name="connsiteX1" fmla="*/ 94268 w 989814"/>
              <a:gd name="connsiteY1" fmla="*/ 273377 h 1244338"/>
              <a:gd name="connsiteX2" fmla="*/ 292231 w 989814"/>
              <a:gd name="connsiteY2" fmla="*/ 405352 h 1244338"/>
              <a:gd name="connsiteX3" fmla="*/ 527901 w 989814"/>
              <a:gd name="connsiteY3" fmla="*/ 452486 h 1244338"/>
              <a:gd name="connsiteX4" fmla="*/ 565608 w 989814"/>
              <a:gd name="connsiteY4" fmla="*/ 395926 h 1244338"/>
              <a:gd name="connsiteX5" fmla="*/ 509047 w 989814"/>
              <a:gd name="connsiteY5" fmla="*/ 282804 h 1244338"/>
              <a:gd name="connsiteX6" fmla="*/ 405352 w 989814"/>
              <a:gd name="connsiteY6" fmla="*/ 320511 h 1244338"/>
              <a:gd name="connsiteX7" fmla="*/ 386499 w 989814"/>
              <a:gd name="connsiteY7" fmla="*/ 509047 h 1244338"/>
              <a:gd name="connsiteX8" fmla="*/ 678730 w 989814"/>
              <a:gd name="connsiteY8" fmla="*/ 688156 h 1244338"/>
              <a:gd name="connsiteX9" fmla="*/ 754144 w 989814"/>
              <a:gd name="connsiteY9" fmla="*/ 848412 h 1244338"/>
              <a:gd name="connsiteX10" fmla="*/ 810705 w 989814"/>
              <a:gd name="connsiteY10" fmla="*/ 970961 h 1244338"/>
              <a:gd name="connsiteX11" fmla="*/ 895546 w 989814"/>
              <a:gd name="connsiteY11" fmla="*/ 1121789 h 1244338"/>
              <a:gd name="connsiteX12" fmla="*/ 989814 w 989814"/>
              <a:gd name="connsiteY12" fmla="*/ 1244338 h 1244338"/>
              <a:gd name="connsiteX0" fmla="*/ 0 w 989814"/>
              <a:gd name="connsiteY0" fmla="*/ 0 h 1244338"/>
              <a:gd name="connsiteX1" fmla="*/ 94268 w 989814"/>
              <a:gd name="connsiteY1" fmla="*/ 273377 h 1244338"/>
              <a:gd name="connsiteX2" fmla="*/ 292231 w 989814"/>
              <a:gd name="connsiteY2" fmla="*/ 405352 h 1244338"/>
              <a:gd name="connsiteX3" fmla="*/ 527901 w 989814"/>
              <a:gd name="connsiteY3" fmla="*/ 452486 h 1244338"/>
              <a:gd name="connsiteX4" fmla="*/ 565608 w 989814"/>
              <a:gd name="connsiteY4" fmla="*/ 395926 h 1244338"/>
              <a:gd name="connsiteX5" fmla="*/ 509047 w 989814"/>
              <a:gd name="connsiteY5" fmla="*/ 282804 h 1244338"/>
              <a:gd name="connsiteX6" fmla="*/ 405352 w 989814"/>
              <a:gd name="connsiteY6" fmla="*/ 320511 h 1244338"/>
              <a:gd name="connsiteX7" fmla="*/ 414779 w 989814"/>
              <a:gd name="connsiteY7" fmla="*/ 527901 h 1244338"/>
              <a:gd name="connsiteX8" fmla="*/ 678730 w 989814"/>
              <a:gd name="connsiteY8" fmla="*/ 688156 h 1244338"/>
              <a:gd name="connsiteX9" fmla="*/ 754144 w 989814"/>
              <a:gd name="connsiteY9" fmla="*/ 848412 h 1244338"/>
              <a:gd name="connsiteX10" fmla="*/ 810705 w 989814"/>
              <a:gd name="connsiteY10" fmla="*/ 970961 h 1244338"/>
              <a:gd name="connsiteX11" fmla="*/ 895546 w 989814"/>
              <a:gd name="connsiteY11" fmla="*/ 1121789 h 1244338"/>
              <a:gd name="connsiteX12" fmla="*/ 989814 w 989814"/>
              <a:gd name="connsiteY12" fmla="*/ 1244338 h 1244338"/>
              <a:gd name="connsiteX0" fmla="*/ 0 w 1065228"/>
              <a:gd name="connsiteY0" fmla="*/ 0 h 1253765"/>
              <a:gd name="connsiteX1" fmla="*/ 169682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41022 w 1065228"/>
              <a:gd name="connsiteY4" fmla="*/ 405353 h 1253765"/>
              <a:gd name="connsiteX5" fmla="*/ 584461 w 1065228"/>
              <a:gd name="connsiteY5" fmla="*/ 29223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41022 w 1065228"/>
              <a:gd name="connsiteY4" fmla="*/ 405353 h 1253765"/>
              <a:gd name="connsiteX5" fmla="*/ 584461 w 1065228"/>
              <a:gd name="connsiteY5" fmla="*/ 29223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584461 w 1065228"/>
              <a:gd name="connsiteY5" fmla="*/ 29223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35291 w 1065228"/>
              <a:gd name="connsiteY8" fmla="*/ 688156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35291 w 1065228"/>
              <a:gd name="connsiteY8" fmla="*/ 688156 h 1253765"/>
              <a:gd name="connsiteX9" fmla="*/ 886119 w 1065228"/>
              <a:gd name="connsiteY9" fmla="*/ 980388 h 1253765"/>
              <a:gd name="connsiteX10" fmla="*/ 970960 w 1065228"/>
              <a:gd name="connsiteY10" fmla="*/ 1131216 h 1253765"/>
              <a:gd name="connsiteX11" fmla="*/ 1065228 w 1065228"/>
              <a:gd name="connsiteY11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35291 w 1065228"/>
              <a:gd name="connsiteY8" fmla="*/ 688156 h 1253765"/>
              <a:gd name="connsiteX9" fmla="*/ 970960 w 1065228"/>
              <a:gd name="connsiteY9" fmla="*/ 1131216 h 1253765"/>
              <a:gd name="connsiteX10" fmla="*/ 1065228 w 1065228"/>
              <a:gd name="connsiteY10" fmla="*/ 1253765 h 125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228" h="1253765">
                <a:moveTo>
                  <a:pt x="0" y="0"/>
                </a:moveTo>
                <a:cubicBezTo>
                  <a:pt x="22781" y="102909"/>
                  <a:pt x="146115" y="213674"/>
                  <a:pt x="207389" y="282804"/>
                </a:cubicBezTo>
                <a:cubicBezTo>
                  <a:pt x="268663" y="351934"/>
                  <a:pt x="301657" y="384928"/>
                  <a:pt x="367645" y="414779"/>
                </a:cubicBezTo>
                <a:cubicBezTo>
                  <a:pt x="433633" y="444631"/>
                  <a:pt x="553039" y="463484"/>
                  <a:pt x="603315" y="461913"/>
                </a:cubicBezTo>
                <a:cubicBezTo>
                  <a:pt x="653591" y="460342"/>
                  <a:pt x="669302" y="428920"/>
                  <a:pt x="669302" y="405353"/>
                </a:cubicBezTo>
                <a:cubicBezTo>
                  <a:pt x="669302" y="381786"/>
                  <a:pt x="634737" y="333080"/>
                  <a:pt x="603314" y="320511"/>
                </a:cubicBezTo>
                <a:cubicBezTo>
                  <a:pt x="571891" y="307942"/>
                  <a:pt x="494906" y="292231"/>
                  <a:pt x="480766" y="329938"/>
                </a:cubicBezTo>
                <a:cubicBezTo>
                  <a:pt x="466626" y="367645"/>
                  <a:pt x="476052" y="487052"/>
                  <a:pt x="518473" y="546755"/>
                </a:cubicBezTo>
                <a:cubicBezTo>
                  <a:pt x="560894" y="606458"/>
                  <a:pt x="659877" y="590746"/>
                  <a:pt x="735291" y="688156"/>
                </a:cubicBezTo>
                <a:cubicBezTo>
                  <a:pt x="810706" y="785566"/>
                  <a:pt x="915971" y="1036948"/>
                  <a:pt x="970960" y="1131216"/>
                </a:cubicBezTo>
                <a:cubicBezTo>
                  <a:pt x="1000811" y="1176779"/>
                  <a:pt x="1033019" y="1215272"/>
                  <a:pt x="1065228" y="1253765"/>
                </a:cubicBezTo>
              </a:path>
            </a:pathLst>
          </a:custGeom>
          <a:noFill/>
          <a:ln w="9525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648438"/>
            <a:ext cx="6119826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Kể tên những sự vật giống cánh diều được nhắc tới trong bài thơ.</a:t>
            </a:r>
          </a:p>
          <a:p>
            <a:pPr algn="just">
              <a:lnSpc>
                <a:spcPct val="150000"/>
              </a:lnSpc>
            </a:pP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65F1D32-57B2-8446-90F8-C106D9D1D33C}"/>
              </a:ext>
            </a:extLst>
          </p:cNvPr>
          <p:cNvSpPr/>
          <p:nvPr/>
        </p:nvSpPr>
        <p:spPr>
          <a:xfrm>
            <a:off x="5836765" y="1283614"/>
            <a:ext cx="1065228" cy="1253765"/>
          </a:xfrm>
          <a:custGeom>
            <a:avLst/>
            <a:gdLst>
              <a:gd name="connsiteX0" fmla="*/ 0 w 989814"/>
              <a:gd name="connsiteY0" fmla="*/ 0 h 1244338"/>
              <a:gd name="connsiteX1" fmla="*/ 94268 w 989814"/>
              <a:gd name="connsiteY1" fmla="*/ 273377 h 1244338"/>
              <a:gd name="connsiteX2" fmla="*/ 292231 w 989814"/>
              <a:gd name="connsiteY2" fmla="*/ 405352 h 1244338"/>
              <a:gd name="connsiteX3" fmla="*/ 527901 w 989814"/>
              <a:gd name="connsiteY3" fmla="*/ 452486 h 1244338"/>
              <a:gd name="connsiteX4" fmla="*/ 565608 w 989814"/>
              <a:gd name="connsiteY4" fmla="*/ 395926 h 1244338"/>
              <a:gd name="connsiteX5" fmla="*/ 509047 w 989814"/>
              <a:gd name="connsiteY5" fmla="*/ 282804 h 1244338"/>
              <a:gd name="connsiteX6" fmla="*/ 405352 w 989814"/>
              <a:gd name="connsiteY6" fmla="*/ 320511 h 1244338"/>
              <a:gd name="connsiteX7" fmla="*/ 377072 w 989814"/>
              <a:gd name="connsiteY7" fmla="*/ 386499 h 1244338"/>
              <a:gd name="connsiteX8" fmla="*/ 386499 w 989814"/>
              <a:gd name="connsiteY8" fmla="*/ 509047 h 1244338"/>
              <a:gd name="connsiteX9" fmla="*/ 678730 w 989814"/>
              <a:gd name="connsiteY9" fmla="*/ 688156 h 1244338"/>
              <a:gd name="connsiteX10" fmla="*/ 754144 w 989814"/>
              <a:gd name="connsiteY10" fmla="*/ 848412 h 1244338"/>
              <a:gd name="connsiteX11" fmla="*/ 810705 w 989814"/>
              <a:gd name="connsiteY11" fmla="*/ 970961 h 1244338"/>
              <a:gd name="connsiteX12" fmla="*/ 895546 w 989814"/>
              <a:gd name="connsiteY12" fmla="*/ 1121789 h 1244338"/>
              <a:gd name="connsiteX13" fmla="*/ 989814 w 989814"/>
              <a:gd name="connsiteY13" fmla="*/ 1244338 h 1244338"/>
              <a:gd name="connsiteX0" fmla="*/ 0 w 989814"/>
              <a:gd name="connsiteY0" fmla="*/ 0 h 1244338"/>
              <a:gd name="connsiteX1" fmla="*/ 94268 w 989814"/>
              <a:gd name="connsiteY1" fmla="*/ 273377 h 1244338"/>
              <a:gd name="connsiteX2" fmla="*/ 292231 w 989814"/>
              <a:gd name="connsiteY2" fmla="*/ 405352 h 1244338"/>
              <a:gd name="connsiteX3" fmla="*/ 527901 w 989814"/>
              <a:gd name="connsiteY3" fmla="*/ 452486 h 1244338"/>
              <a:gd name="connsiteX4" fmla="*/ 565608 w 989814"/>
              <a:gd name="connsiteY4" fmla="*/ 395926 h 1244338"/>
              <a:gd name="connsiteX5" fmla="*/ 509047 w 989814"/>
              <a:gd name="connsiteY5" fmla="*/ 282804 h 1244338"/>
              <a:gd name="connsiteX6" fmla="*/ 405352 w 989814"/>
              <a:gd name="connsiteY6" fmla="*/ 320511 h 1244338"/>
              <a:gd name="connsiteX7" fmla="*/ 386499 w 989814"/>
              <a:gd name="connsiteY7" fmla="*/ 509047 h 1244338"/>
              <a:gd name="connsiteX8" fmla="*/ 678730 w 989814"/>
              <a:gd name="connsiteY8" fmla="*/ 688156 h 1244338"/>
              <a:gd name="connsiteX9" fmla="*/ 754144 w 989814"/>
              <a:gd name="connsiteY9" fmla="*/ 848412 h 1244338"/>
              <a:gd name="connsiteX10" fmla="*/ 810705 w 989814"/>
              <a:gd name="connsiteY10" fmla="*/ 970961 h 1244338"/>
              <a:gd name="connsiteX11" fmla="*/ 895546 w 989814"/>
              <a:gd name="connsiteY11" fmla="*/ 1121789 h 1244338"/>
              <a:gd name="connsiteX12" fmla="*/ 989814 w 989814"/>
              <a:gd name="connsiteY12" fmla="*/ 1244338 h 1244338"/>
              <a:gd name="connsiteX0" fmla="*/ 0 w 989814"/>
              <a:gd name="connsiteY0" fmla="*/ 0 h 1244338"/>
              <a:gd name="connsiteX1" fmla="*/ 94268 w 989814"/>
              <a:gd name="connsiteY1" fmla="*/ 273377 h 1244338"/>
              <a:gd name="connsiteX2" fmla="*/ 292231 w 989814"/>
              <a:gd name="connsiteY2" fmla="*/ 405352 h 1244338"/>
              <a:gd name="connsiteX3" fmla="*/ 527901 w 989814"/>
              <a:gd name="connsiteY3" fmla="*/ 452486 h 1244338"/>
              <a:gd name="connsiteX4" fmla="*/ 565608 w 989814"/>
              <a:gd name="connsiteY4" fmla="*/ 395926 h 1244338"/>
              <a:gd name="connsiteX5" fmla="*/ 509047 w 989814"/>
              <a:gd name="connsiteY5" fmla="*/ 282804 h 1244338"/>
              <a:gd name="connsiteX6" fmla="*/ 405352 w 989814"/>
              <a:gd name="connsiteY6" fmla="*/ 320511 h 1244338"/>
              <a:gd name="connsiteX7" fmla="*/ 414779 w 989814"/>
              <a:gd name="connsiteY7" fmla="*/ 527901 h 1244338"/>
              <a:gd name="connsiteX8" fmla="*/ 678730 w 989814"/>
              <a:gd name="connsiteY8" fmla="*/ 688156 h 1244338"/>
              <a:gd name="connsiteX9" fmla="*/ 754144 w 989814"/>
              <a:gd name="connsiteY9" fmla="*/ 848412 h 1244338"/>
              <a:gd name="connsiteX10" fmla="*/ 810705 w 989814"/>
              <a:gd name="connsiteY10" fmla="*/ 970961 h 1244338"/>
              <a:gd name="connsiteX11" fmla="*/ 895546 w 989814"/>
              <a:gd name="connsiteY11" fmla="*/ 1121789 h 1244338"/>
              <a:gd name="connsiteX12" fmla="*/ 989814 w 989814"/>
              <a:gd name="connsiteY12" fmla="*/ 1244338 h 1244338"/>
              <a:gd name="connsiteX0" fmla="*/ 0 w 1065228"/>
              <a:gd name="connsiteY0" fmla="*/ 0 h 1253765"/>
              <a:gd name="connsiteX1" fmla="*/ 169682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41022 w 1065228"/>
              <a:gd name="connsiteY4" fmla="*/ 405353 h 1253765"/>
              <a:gd name="connsiteX5" fmla="*/ 584461 w 1065228"/>
              <a:gd name="connsiteY5" fmla="*/ 29223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41022 w 1065228"/>
              <a:gd name="connsiteY4" fmla="*/ 405353 h 1253765"/>
              <a:gd name="connsiteX5" fmla="*/ 584461 w 1065228"/>
              <a:gd name="connsiteY5" fmla="*/ 29223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584461 w 1065228"/>
              <a:gd name="connsiteY5" fmla="*/ 29223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490193 w 1065228"/>
              <a:gd name="connsiteY7" fmla="*/ 537328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54144 w 1065228"/>
              <a:gd name="connsiteY8" fmla="*/ 697583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35291 w 1065228"/>
              <a:gd name="connsiteY8" fmla="*/ 688156 h 1253765"/>
              <a:gd name="connsiteX9" fmla="*/ 829558 w 1065228"/>
              <a:gd name="connsiteY9" fmla="*/ 857839 h 1253765"/>
              <a:gd name="connsiteX10" fmla="*/ 886119 w 1065228"/>
              <a:gd name="connsiteY10" fmla="*/ 980388 h 1253765"/>
              <a:gd name="connsiteX11" fmla="*/ 970960 w 1065228"/>
              <a:gd name="connsiteY11" fmla="*/ 1131216 h 1253765"/>
              <a:gd name="connsiteX12" fmla="*/ 1065228 w 1065228"/>
              <a:gd name="connsiteY12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35291 w 1065228"/>
              <a:gd name="connsiteY8" fmla="*/ 688156 h 1253765"/>
              <a:gd name="connsiteX9" fmla="*/ 886119 w 1065228"/>
              <a:gd name="connsiteY9" fmla="*/ 980388 h 1253765"/>
              <a:gd name="connsiteX10" fmla="*/ 970960 w 1065228"/>
              <a:gd name="connsiteY10" fmla="*/ 1131216 h 1253765"/>
              <a:gd name="connsiteX11" fmla="*/ 1065228 w 1065228"/>
              <a:gd name="connsiteY11" fmla="*/ 1253765 h 1253765"/>
              <a:gd name="connsiteX0" fmla="*/ 0 w 1065228"/>
              <a:gd name="connsiteY0" fmla="*/ 0 h 1253765"/>
              <a:gd name="connsiteX1" fmla="*/ 207389 w 1065228"/>
              <a:gd name="connsiteY1" fmla="*/ 282804 h 1253765"/>
              <a:gd name="connsiteX2" fmla="*/ 367645 w 1065228"/>
              <a:gd name="connsiteY2" fmla="*/ 414779 h 1253765"/>
              <a:gd name="connsiteX3" fmla="*/ 603315 w 1065228"/>
              <a:gd name="connsiteY3" fmla="*/ 461913 h 1253765"/>
              <a:gd name="connsiteX4" fmla="*/ 669302 w 1065228"/>
              <a:gd name="connsiteY4" fmla="*/ 405353 h 1253765"/>
              <a:gd name="connsiteX5" fmla="*/ 603314 w 1065228"/>
              <a:gd name="connsiteY5" fmla="*/ 320511 h 1253765"/>
              <a:gd name="connsiteX6" fmla="*/ 480766 w 1065228"/>
              <a:gd name="connsiteY6" fmla="*/ 329938 h 1253765"/>
              <a:gd name="connsiteX7" fmla="*/ 518473 w 1065228"/>
              <a:gd name="connsiteY7" fmla="*/ 546755 h 1253765"/>
              <a:gd name="connsiteX8" fmla="*/ 735291 w 1065228"/>
              <a:gd name="connsiteY8" fmla="*/ 688156 h 1253765"/>
              <a:gd name="connsiteX9" fmla="*/ 970960 w 1065228"/>
              <a:gd name="connsiteY9" fmla="*/ 1131216 h 1253765"/>
              <a:gd name="connsiteX10" fmla="*/ 1065228 w 1065228"/>
              <a:gd name="connsiteY10" fmla="*/ 1253765 h 125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5228" h="1253765">
                <a:moveTo>
                  <a:pt x="0" y="0"/>
                </a:moveTo>
                <a:cubicBezTo>
                  <a:pt x="22781" y="102909"/>
                  <a:pt x="146115" y="213674"/>
                  <a:pt x="207389" y="282804"/>
                </a:cubicBezTo>
                <a:cubicBezTo>
                  <a:pt x="268663" y="351934"/>
                  <a:pt x="301657" y="384928"/>
                  <a:pt x="367645" y="414779"/>
                </a:cubicBezTo>
                <a:cubicBezTo>
                  <a:pt x="433633" y="444631"/>
                  <a:pt x="553039" y="463484"/>
                  <a:pt x="603315" y="461913"/>
                </a:cubicBezTo>
                <a:cubicBezTo>
                  <a:pt x="653591" y="460342"/>
                  <a:pt x="669302" y="428920"/>
                  <a:pt x="669302" y="405353"/>
                </a:cubicBezTo>
                <a:cubicBezTo>
                  <a:pt x="669302" y="381786"/>
                  <a:pt x="634737" y="333080"/>
                  <a:pt x="603314" y="320511"/>
                </a:cubicBezTo>
                <a:cubicBezTo>
                  <a:pt x="571891" y="307942"/>
                  <a:pt x="494906" y="292231"/>
                  <a:pt x="480766" y="329938"/>
                </a:cubicBezTo>
                <a:cubicBezTo>
                  <a:pt x="466626" y="367645"/>
                  <a:pt x="476052" y="487052"/>
                  <a:pt x="518473" y="546755"/>
                </a:cubicBezTo>
                <a:cubicBezTo>
                  <a:pt x="560894" y="606458"/>
                  <a:pt x="659877" y="590746"/>
                  <a:pt x="735291" y="688156"/>
                </a:cubicBezTo>
                <a:cubicBezTo>
                  <a:pt x="810706" y="785566"/>
                  <a:pt x="915971" y="1036948"/>
                  <a:pt x="970960" y="1131216"/>
                </a:cubicBezTo>
                <a:cubicBezTo>
                  <a:pt x="1000811" y="1176779"/>
                  <a:pt x="1033019" y="1215272"/>
                  <a:pt x="1065228" y="1253765"/>
                </a:cubicBezTo>
              </a:path>
            </a:pathLst>
          </a:custGeom>
          <a:noFill/>
          <a:ln w="19050">
            <a:solidFill>
              <a:schemeClr val="tx1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E76B8-7817-8041-B5B2-51439BA8D423}"/>
              </a:ext>
            </a:extLst>
          </p:cNvPr>
          <p:cNvGrpSpPr/>
          <p:nvPr/>
        </p:nvGrpSpPr>
        <p:grpSpPr>
          <a:xfrm>
            <a:off x="5046735" y="476324"/>
            <a:ext cx="1619739" cy="803296"/>
            <a:chOff x="5046735" y="476324"/>
            <a:chExt cx="1619739" cy="803296"/>
          </a:xfrm>
        </p:grpSpPr>
        <p:sp>
          <p:nvSpPr>
            <p:cNvPr id="4" name="Moon 3">
              <a:extLst>
                <a:ext uri="{FF2B5EF4-FFF2-40B4-BE49-F238E27FC236}">
                  <a16:creationId xmlns:a16="http://schemas.microsoft.com/office/drawing/2014/main" id="{458FA9A8-BD54-974A-9E4E-BE68FBF16E2F}"/>
                </a:ext>
              </a:extLst>
            </p:cNvPr>
            <p:cNvSpPr/>
            <p:nvPr/>
          </p:nvSpPr>
          <p:spPr>
            <a:xfrm rot="18445341">
              <a:off x="5436064" y="111632"/>
              <a:ext cx="778659" cy="1557318"/>
            </a:xfrm>
            <a:prstGeom prst="mo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rgbClr val="91265C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588F64F3-6B8A-5948-8179-9E8A3107E859}"/>
                </a:ext>
              </a:extLst>
            </p:cNvPr>
            <p:cNvSpPr/>
            <p:nvPr/>
          </p:nvSpPr>
          <p:spPr>
            <a:xfrm rot="18193557">
              <a:off x="5498485" y="86995"/>
              <a:ext cx="778659" cy="1557318"/>
            </a:xfrm>
            <a:prstGeom prst="moon">
              <a:avLst/>
            </a:prstGeom>
            <a:noFill/>
            <a:ln w="6350">
              <a:solidFill>
                <a:srgbClr val="91265C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4C1BBF1-DC0D-7943-A43B-F7B6ECF0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98551" l="5037" r="97912">
                        <a14:foregroundMark x1="5651" y1="37681" x2="14005" y2="86957"/>
                        <a14:foregroundMark x1="12899" y1="84058" x2="7371" y2="55797"/>
                        <a14:foregroundMark x1="7371" y1="55797" x2="7371" y2="55797"/>
                        <a14:foregroundMark x1="7125" y1="54348" x2="7985" y2="69565"/>
                        <a14:foregroundMark x1="7985" y1="68116" x2="5037" y2="52174"/>
                        <a14:foregroundMark x1="6634" y1="22464" x2="6634" y2="22464"/>
                        <a14:foregroundMark x1="6511" y1="21739" x2="5651" y2="18116"/>
                        <a14:foregroundMark x1="5283" y1="19565" x2="7371" y2="21739"/>
                        <a14:foregroundMark x1="7371" y1="20290" x2="19042" y2="77536"/>
                        <a14:foregroundMark x1="19042" y1="77536" x2="19042" y2="77536"/>
                        <a14:foregroundMark x1="26904" y1="73913" x2="27273" y2="31159"/>
                        <a14:foregroundMark x1="27273" y1="31159" x2="34521" y2="13043"/>
                        <a14:foregroundMark x1="34521" y1="13043" x2="39435" y2="24638"/>
                        <a14:foregroundMark x1="39435" y1="23913" x2="32432" y2="9420"/>
                        <a14:foregroundMark x1="32432" y1="9420" x2="25184" y2="31159"/>
                        <a14:foregroundMark x1="25184" y1="31159" x2="25184" y2="75362"/>
                        <a14:foregroundMark x1="25184" y1="75362" x2="34152" y2="99275"/>
                        <a14:foregroundMark x1="52580" y1="60870" x2="49140" y2="37681"/>
                        <a14:foregroundMark x1="65725" y1="26812" x2="73342" y2="20290"/>
                        <a14:foregroundMark x1="73342" y1="20290" x2="73342" y2="20290"/>
                        <a14:foregroundMark x1="73587" y1="60145" x2="74570" y2="65217"/>
                        <a14:foregroundMark x1="63882" y1="32609" x2="65725" y2="31884"/>
                        <a14:foregroundMark x1="65725" y1="31159" x2="64496" y2="44203"/>
                        <a14:foregroundMark x1="83292" y1="88406" x2="97912" y2="24638"/>
                        <a14:foregroundMark x1="25184" y1="26812" x2="31818" y2="7246"/>
                        <a14:foregroundMark x1="31818" y1="7246" x2="39558" y2="18116"/>
                        <a14:foregroundMark x1="39558" y1="18116" x2="40909" y2="26087"/>
                        <a14:foregroundMark x1="29484" y1="12319" x2="26290" y2="17391"/>
                        <a14:foregroundMark x1="26290" y1="16667" x2="25061" y2="58696"/>
                        <a14:foregroundMark x1="25061" y1="58696" x2="26658" y2="97826"/>
                        <a14:foregroundMark x1="38084" y1="13768" x2="41646" y2="51449"/>
                        <a14:foregroundMark x1="41646" y1="51449" x2="39681" y2="91304"/>
                        <a14:foregroundMark x1="39681" y1="91304" x2="40172" y2="87681"/>
                        <a14:backgroundMark x1="26658" y1="99275" x2="26658" y2="99275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307" y="2466859"/>
            <a:ext cx="6325385" cy="11626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DA41AA5-68A3-9E41-B082-079DD5B55FB2}"/>
              </a:ext>
            </a:extLst>
          </p:cNvPr>
          <p:cNvSpPr txBox="1"/>
          <p:nvPr/>
        </p:nvSpPr>
        <p:spPr>
          <a:xfrm>
            <a:off x="1988270" y="3769145"/>
            <a:ext cx="786786" cy="864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trăng </a:t>
            </a:r>
          </a:p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vàng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D2B996-53F0-C64C-AC6D-B4AE631F9492}"/>
              </a:ext>
            </a:extLst>
          </p:cNvPr>
          <p:cNvSpPr/>
          <p:nvPr/>
        </p:nvSpPr>
        <p:spPr>
          <a:xfrm>
            <a:off x="496660" y="3760377"/>
            <a:ext cx="1031483" cy="8705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chiếc 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thuyền</a:t>
            </a:r>
            <a:endParaRPr lang="en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94C5B2-9846-1840-8730-997C7CD6E966}"/>
              </a:ext>
            </a:extLst>
          </p:cNvPr>
          <p:cNvSpPr txBox="1"/>
          <p:nvPr/>
        </p:nvSpPr>
        <p:spPr>
          <a:xfrm>
            <a:off x="3428999" y="3755334"/>
            <a:ext cx="786786" cy="864467"/>
          </a:xfrm>
          <a:prstGeom prst="rect">
            <a:avLst/>
          </a:prstGeom>
          <a:solidFill>
            <a:srgbClr val="B7D57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hạt </a:t>
            </a:r>
          </a:p>
          <a:p>
            <a:pPr algn="ctr">
              <a:lnSpc>
                <a:spcPct val="150000"/>
              </a:lnSpc>
            </a:pPr>
            <a:r>
              <a:rPr lang="vi-VN" sz="1800" dirty="0">
                <a:solidFill>
                  <a:schemeClr val="tx2">
                    <a:lumMod val="75000"/>
                  </a:schemeClr>
                </a:solidFill>
                <a:latin typeface="UTM Avo" panose="02040603050506020204" pitchFamily="18" charset="0"/>
              </a:rPr>
              <a:t>cau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C0E58D-82A5-DC41-A37C-350F3191FA98}"/>
              </a:ext>
            </a:extLst>
          </p:cNvPr>
          <p:cNvSpPr/>
          <p:nvPr/>
        </p:nvSpPr>
        <p:spPr>
          <a:xfrm>
            <a:off x="4675912" y="3769273"/>
            <a:ext cx="644728" cy="8705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lưỡi 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</a:rPr>
              <a:t>liềm</a:t>
            </a:r>
            <a:endParaRPr lang="en-VN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503CDB8-7144-3E48-8CCE-BB0FC6A0C465}"/>
              </a:ext>
            </a:extLst>
          </p:cNvPr>
          <p:cNvGrpSpPr/>
          <p:nvPr/>
        </p:nvGrpSpPr>
        <p:grpSpPr>
          <a:xfrm>
            <a:off x="381343" y="333500"/>
            <a:ext cx="1276185" cy="1299332"/>
            <a:chOff x="3560618" y="1823862"/>
            <a:chExt cx="3056492" cy="31119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09EE88D-3DD3-5945-99A5-DC80E0DEAC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560618" y="1823862"/>
              <a:ext cx="3056492" cy="3111931"/>
            </a:xfrm>
            <a:prstGeom prst="ellipse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5B337D8-22AD-3949-B9D8-AC953A82E312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649</Words>
  <Application>Microsoft Office PowerPoint</Application>
  <PresentationFormat>Custom</PresentationFormat>
  <Paragraphs>135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UTM Avo</vt:lpstr>
      <vt:lpstr>Montserrat</vt:lpstr>
      <vt:lpstr>Kalam</vt:lpstr>
      <vt:lpstr>UTM Cookies</vt:lpstr>
      <vt:lpstr>Arial</vt:lpstr>
      <vt:lpstr>UTM Charlotte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180</cp:revision>
  <dcterms:modified xsi:type="dcterms:W3CDTF">2021-11-28T08:44:01Z</dcterms:modified>
</cp:coreProperties>
</file>